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2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FFFF00"/>
    <a:srgbClr val="FF9999"/>
    <a:srgbClr val="CC9900"/>
    <a:srgbClr val="00A84C"/>
    <a:srgbClr val="FF66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 varScale="1">
        <p:scale>
          <a:sx n="69" d="100"/>
          <a:sy n="69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A13-7D13-4DBF-A633-A841DE7019A1}" type="datetimeFigureOut">
              <a:rPr lang="pl-PL" smtClean="0"/>
              <a:pPr/>
              <a:t>2008-06-07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C9BD-FC22-4791-8D72-0AF36AB51F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A13-7D13-4DBF-A633-A841DE7019A1}" type="datetimeFigureOut">
              <a:rPr lang="pl-PL" smtClean="0"/>
              <a:pPr/>
              <a:t>2008-06-07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C9BD-FC22-4791-8D72-0AF36AB51F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A13-7D13-4DBF-A633-A841DE7019A1}" type="datetimeFigureOut">
              <a:rPr lang="pl-PL" smtClean="0"/>
              <a:pPr/>
              <a:t>2008-06-07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C9BD-FC22-4791-8D72-0AF36AB51F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A13-7D13-4DBF-A633-A841DE7019A1}" type="datetimeFigureOut">
              <a:rPr lang="pl-PL" smtClean="0"/>
              <a:pPr/>
              <a:t>2008-06-07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C9BD-FC22-4791-8D72-0AF36AB51F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A13-7D13-4DBF-A633-A841DE7019A1}" type="datetimeFigureOut">
              <a:rPr lang="pl-PL" smtClean="0"/>
              <a:pPr/>
              <a:t>2008-06-07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C9BD-FC22-4791-8D72-0AF36AB51F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A13-7D13-4DBF-A633-A841DE7019A1}" type="datetimeFigureOut">
              <a:rPr lang="pl-PL" smtClean="0"/>
              <a:pPr/>
              <a:t>2008-06-07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C9BD-FC22-4791-8D72-0AF36AB51F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A13-7D13-4DBF-A633-A841DE7019A1}" type="datetimeFigureOut">
              <a:rPr lang="pl-PL" smtClean="0"/>
              <a:pPr/>
              <a:t>2008-06-07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C9BD-FC22-4791-8D72-0AF36AB51F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A13-7D13-4DBF-A633-A841DE7019A1}" type="datetimeFigureOut">
              <a:rPr lang="pl-PL" smtClean="0"/>
              <a:pPr/>
              <a:t>2008-06-07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C9BD-FC22-4791-8D72-0AF36AB51F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A13-7D13-4DBF-A633-A841DE7019A1}" type="datetimeFigureOut">
              <a:rPr lang="pl-PL" smtClean="0"/>
              <a:pPr/>
              <a:t>2008-06-07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C9BD-FC22-4791-8D72-0AF36AB51F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A13-7D13-4DBF-A633-A841DE7019A1}" type="datetimeFigureOut">
              <a:rPr lang="pl-PL" smtClean="0"/>
              <a:pPr/>
              <a:t>2008-06-07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C9BD-FC22-4791-8D72-0AF36AB51F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3A13-7D13-4DBF-A633-A841DE7019A1}" type="datetimeFigureOut">
              <a:rPr lang="pl-PL" smtClean="0"/>
              <a:pPr/>
              <a:t>2008-06-07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C9BD-FC22-4791-8D72-0AF36AB51F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3A13-7D13-4DBF-A633-A841DE7019A1}" type="datetimeFigureOut">
              <a:rPr lang="pl-PL" smtClean="0"/>
              <a:pPr/>
              <a:t>2008-06-07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7C9BD-FC22-4791-8D72-0AF36AB51FA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dirty="0" smtClean="0">
                <a:solidFill>
                  <a:srgbClr val="FFC000"/>
                </a:solidFill>
              </a:rPr>
              <a:t>Zapraszamy</a:t>
            </a:r>
            <a:r>
              <a:rPr lang="pl-PL" sz="4000" dirty="0" smtClean="0">
                <a:solidFill>
                  <a:srgbClr val="FFC000"/>
                </a:solidFill>
              </a:rPr>
              <a:t/>
            </a:r>
            <a:br>
              <a:rPr lang="pl-PL" sz="4000" dirty="0" smtClean="0">
                <a:solidFill>
                  <a:srgbClr val="FFC000"/>
                </a:solidFill>
              </a:rPr>
            </a:br>
            <a:r>
              <a:rPr lang="pl-PL" sz="4000" dirty="0" smtClean="0">
                <a:solidFill>
                  <a:srgbClr val="FFC000"/>
                </a:solidFill>
              </a:rPr>
              <a:t>na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p</a:t>
            </a:r>
            <a:r>
              <a:rPr lang="pl-PL" sz="2400" b="1" dirty="0" smtClean="0">
                <a:solidFill>
                  <a:srgbClr val="FFC000"/>
                </a:solidFill>
              </a:rPr>
              <a:t>odsumowanie </a:t>
            </a:r>
          </a:p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projektu</a:t>
            </a:r>
            <a:r>
              <a:rPr lang="pl-PL" sz="2400" b="1" dirty="0" smtClean="0">
                <a:solidFill>
                  <a:srgbClr val="FFC000"/>
                </a:solidFill>
              </a:rPr>
              <a:t> :</a:t>
            </a:r>
            <a:r>
              <a:rPr lang="pl-PL" sz="2400" b="1" dirty="0" smtClean="0">
                <a:solidFill>
                  <a:srgbClr val="FFC000"/>
                </a:solidFill>
              </a:rPr>
              <a:t> ”Śladami</a:t>
            </a:r>
          </a:p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Żydów na Górnym Śląsku.” </a:t>
            </a:r>
          </a:p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realizowanego </a:t>
            </a:r>
          </a:p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w</a:t>
            </a:r>
            <a:endParaRPr lang="pl-PL" sz="2400" b="1" dirty="0" smtClean="0">
              <a:solidFill>
                <a:srgbClr val="FFC000"/>
              </a:solidFill>
            </a:endParaRPr>
          </a:p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Gimnazjum nr 4</a:t>
            </a:r>
          </a:p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 Czerwionce</a:t>
            </a:r>
          </a:p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za rok 2007/2008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Ż</a:t>
            </a:r>
            <a:endParaRPr lang="pl-PL" sz="3200" b="1" dirty="0"/>
          </a:p>
        </p:txBody>
      </p:sp>
      <p:pic>
        <p:nvPicPr>
          <p:cNvPr id="13" name="Symbol zastępczy zawartości 12" descr="DSCF0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357166"/>
            <a:ext cx="5111750" cy="578647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85728"/>
            <a:ext cx="4205318" cy="3786213"/>
          </a:xfrm>
          <a:prstGeom prst="rect">
            <a:avLst/>
          </a:prstGeom>
        </p:spPr>
      </p:pic>
      <p:pic>
        <p:nvPicPr>
          <p:cNvPr id="3" name="Obraz 2" descr="S6301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428868"/>
            <a:ext cx="4429156" cy="414340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85720" y="4419600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 14 listopad 2007-Uroczystość wręczenia nagród V edycji Konkursu Edukacja Międzykulturowa „Nauczanie w różnorodności 2007” w Paryżu.</a:t>
            </a:r>
          </a:p>
          <a:p>
            <a:pPr algn="ctr"/>
            <a:r>
              <a:rPr lang="pl-PL" dirty="0" smtClean="0"/>
              <a:t>Konkurs został ogłoszony przez </a:t>
            </a:r>
          </a:p>
          <a:p>
            <a:pPr algn="ctr"/>
            <a:r>
              <a:rPr lang="pl-PL" dirty="0" smtClean="0"/>
              <a:t>Fundację </a:t>
            </a:r>
            <a:r>
              <a:rPr lang="pl-PL" dirty="0" err="1" smtClean="0"/>
              <a:t>Evens</a:t>
            </a:r>
            <a:r>
              <a:rPr lang="pl-PL" dirty="0" smtClean="0"/>
              <a:t>. Nagrodę wręczyła</a:t>
            </a:r>
          </a:p>
          <a:p>
            <a:pPr algn="ctr"/>
            <a:r>
              <a:rPr lang="pl-PL" dirty="0" smtClean="0"/>
              <a:t>Pani Prezydentowa Maria Kaczyńska.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5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93964"/>
            <a:ext cx="4572000" cy="3228109"/>
          </a:xfrm>
          <a:prstGeom prst="rect">
            <a:avLst/>
          </a:prstGeom>
        </p:spPr>
      </p:pic>
      <p:pic>
        <p:nvPicPr>
          <p:cNvPr id="3" name="Obraz 2" descr="DSCF5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699164"/>
            <a:ext cx="4668982" cy="287310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57158" y="428604"/>
            <a:ext cx="3571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 XII 2007 roku w G-4 w Czerwionce odbyły się szkolenia regionalne w ramach programu „Przywróćmy Pamięć”</a:t>
            </a:r>
            <a:r>
              <a:rPr lang="pl-PL" dirty="0" smtClean="0"/>
              <a:t> koordynowanego przez Fundacje Ochrony Dziedzictwa Żydowskiego z Warszawy. Szkolenie</a:t>
            </a:r>
          </a:p>
          <a:p>
            <a:r>
              <a:rPr lang="pl-PL" dirty="0" smtClean="0"/>
              <a:t>zostało przeprowadzone przez animatorów  z Warszawy. </a:t>
            </a:r>
            <a:r>
              <a:rPr lang="pl-PL" b="1" i="1" dirty="0" smtClean="0"/>
              <a:t>Uczestniczyła w nim młodzież :</a:t>
            </a:r>
          </a:p>
          <a:p>
            <a:r>
              <a:rPr lang="pl-PL" b="1" i="1" dirty="0" smtClean="0"/>
              <a:t>- ze Szkoły Podstawowej Nr 32 im. Alfreda Szklarskiego z Rybnika </a:t>
            </a:r>
          </a:p>
          <a:p>
            <a:r>
              <a:rPr lang="pl-PL" b="1" i="1" dirty="0" smtClean="0"/>
              <a:t>( opiekun- Danuta Tkocz)</a:t>
            </a:r>
          </a:p>
          <a:p>
            <a:r>
              <a:rPr lang="pl-PL" b="1" i="1" dirty="0" smtClean="0"/>
              <a:t>- z Gimnazjum nr 2 w Mysłowicach </a:t>
            </a:r>
          </a:p>
          <a:p>
            <a:r>
              <a:rPr lang="pl-PL" b="1" i="1" dirty="0" smtClean="0"/>
              <a:t>( opiekun Ewa Saternus)</a:t>
            </a:r>
          </a:p>
          <a:p>
            <a:pPr>
              <a:buFontTx/>
              <a:buChar char="-"/>
            </a:pPr>
            <a:r>
              <a:rPr lang="pl-PL" b="1" i="1" dirty="0" smtClean="0"/>
              <a:t>z Miejskiego Gimnazjum nr 4 w Piekarach Śląskich ( opiekun Agnieszka </a:t>
            </a:r>
            <a:r>
              <a:rPr lang="pl-PL" b="1" i="1" dirty="0" err="1" smtClean="0"/>
              <a:t>Michulec</a:t>
            </a:r>
            <a:r>
              <a:rPr lang="pl-PL" b="1" i="1" dirty="0" smtClean="0"/>
              <a:t>)</a:t>
            </a:r>
          </a:p>
          <a:p>
            <a:pPr>
              <a:buFontTx/>
              <a:buChar char="-"/>
            </a:pPr>
            <a:r>
              <a:rPr lang="pl-PL" b="1" i="1" dirty="0" smtClean="0"/>
              <a:t>Gimnazjum nr 4 z Czerwionki</a:t>
            </a:r>
          </a:p>
          <a:p>
            <a:pPr>
              <a:buFontTx/>
              <a:buChar char="-"/>
            </a:pPr>
            <a:r>
              <a:rPr lang="pl-PL" b="1" i="1" dirty="0" smtClean="0"/>
              <a:t>( Małgorzata Mazur-Zając)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11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4000528" cy="2928958"/>
          </a:xfrm>
          <a:prstGeom prst="rect">
            <a:avLst/>
          </a:prstGeom>
        </p:spPr>
      </p:pic>
      <p:pic>
        <p:nvPicPr>
          <p:cNvPr id="3" name="Obraz 2" descr="111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85728"/>
            <a:ext cx="3762368" cy="3773654"/>
          </a:xfrm>
          <a:prstGeom prst="rect">
            <a:avLst/>
          </a:prstGeom>
        </p:spPr>
      </p:pic>
      <p:pic>
        <p:nvPicPr>
          <p:cNvPr id="4" name="Obraz 3" descr="12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91" y="3359727"/>
            <a:ext cx="4115695" cy="317182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714876" y="4214818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XII 2007 Wielka akcja czytania Księgi Estery</a:t>
            </a:r>
          </a:p>
          <a:p>
            <a:pPr>
              <a:buFontTx/>
              <a:buChar char="-"/>
            </a:pPr>
            <a:r>
              <a:rPr lang="pl-PL" dirty="0" smtClean="0"/>
              <a:t>w ramach lekcji religii- pani Joanna </a:t>
            </a:r>
            <a:r>
              <a:rPr lang="pl-PL" dirty="0" err="1" smtClean="0"/>
              <a:t>Hachulla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 w ramach zajęć szkółki niedzielnej pani Marietta </a:t>
            </a:r>
            <a:r>
              <a:rPr lang="pl-PL" dirty="0" err="1" smtClean="0"/>
              <a:t>Gibiec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- w ramach grup projektu edukacyjnego pani Małgorzata Mazur-Zając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57224" y="1000108"/>
            <a:ext cx="72152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FF0000"/>
                </a:solidFill>
              </a:rPr>
              <a:t>W styczniu 2008 roku</a:t>
            </a:r>
          </a:p>
          <a:p>
            <a:pPr algn="ctr"/>
            <a:r>
              <a:rPr lang="pl-PL" sz="4400" b="1" dirty="0" smtClean="0">
                <a:solidFill>
                  <a:srgbClr val="FF0000"/>
                </a:solidFill>
              </a:rPr>
              <a:t>projekt  edukacyjny „Śladami Żydów na Górnym Śląsku.”</a:t>
            </a:r>
          </a:p>
          <a:p>
            <a:pPr algn="ctr"/>
            <a:r>
              <a:rPr lang="pl-PL" sz="4400" b="1" dirty="0" smtClean="0">
                <a:solidFill>
                  <a:srgbClr val="FF0000"/>
                </a:solidFill>
              </a:rPr>
              <a:t>otrzymał</a:t>
            </a:r>
          </a:p>
          <a:p>
            <a:pPr algn="ctr"/>
            <a:r>
              <a:rPr lang="pl-PL" sz="4400" b="1" dirty="0" smtClean="0">
                <a:solidFill>
                  <a:srgbClr val="FF0000"/>
                </a:solidFill>
              </a:rPr>
              <a:t>Honorowy Patronat</a:t>
            </a:r>
          </a:p>
          <a:p>
            <a:pPr algn="ctr"/>
            <a:r>
              <a:rPr lang="pl-PL" sz="4400" b="1" dirty="0" smtClean="0">
                <a:solidFill>
                  <a:srgbClr val="FF0000"/>
                </a:solidFill>
              </a:rPr>
              <a:t>Gminy Wyznaniowej Żydowskiej</a:t>
            </a:r>
          </a:p>
          <a:p>
            <a:pPr algn="ctr"/>
            <a:r>
              <a:rPr lang="pl-PL" sz="4400" b="1" dirty="0" smtClean="0">
                <a:solidFill>
                  <a:srgbClr val="FF0000"/>
                </a:solidFill>
              </a:rPr>
              <a:t>W Katowicach</a:t>
            </a:r>
            <a:endParaRPr lang="pl-PL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/>
              <a:t>Konkurs plastyczny</a:t>
            </a:r>
            <a:endParaRPr lang="pl-PL" sz="3600" dirty="0"/>
          </a:p>
        </p:txBody>
      </p:sp>
      <p:pic>
        <p:nvPicPr>
          <p:cNvPr id="5" name="Symbol zastępczy zawartości 4" descr="este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861" y="1055338"/>
            <a:ext cx="3310128" cy="501686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Gimnazjum nr jest organizatorem konkursu plastycznego:</a:t>
            </a:r>
          </a:p>
          <a:p>
            <a:pPr algn="ctr"/>
            <a:r>
              <a:rPr lang="pl-PL" sz="2400" dirty="0" smtClean="0"/>
              <a:t>„Jak piękna  Estera naród żydowski od zagłady uratowała.”</a:t>
            </a:r>
          </a:p>
          <a:p>
            <a:pPr algn="ctr"/>
            <a:r>
              <a:rPr lang="pl-PL" sz="2400" dirty="0" smtClean="0"/>
              <a:t>Z  siedemdziesięciu nadesłanych prac komisja wyznaczyła dziesięć do nagrody.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19 luty 2008- z wizytą na Gminie Wyznaniowej Żydowskiej w Katowicach.</a:t>
            </a:r>
            <a:endParaRPr lang="pl-PL" sz="3200" dirty="0"/>
          </a:p>
        </p:txBody>
      </p:sp>
      <p:pic>
        <p:nvPicPr>
          <p:cNvPr id="9" name="Symbol zastępczy zawartości 8" descr="S63013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0" name="Symbol zastępczy zawartości 9" descr="S63014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4108"/>
            <a:ext cx="4038600" cy="450272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pl-PL" sz="1800" dirty="0" smtClean="0"/>
              <a:t>11 marca 2008 </a:t>
            </a:r>
            <a:r>
              <a:rPr lang="pl-PL" sz="1800" dirty="0" smtClean="0"/>
              <a:t>r. w G-4 </a:t>
            </a:r>
            <a:r>
              <a:rPr lang="pl-PL" sz="1800" dirty="0" smtClean="0"/>
              <a:t>w Czerwionce odbyło się Spotkanie </a:t>
            </a:r>
            <a:r>
              <a:rPr lang="pl-PL" sz="1800" dirty="0" err="1" smtClean="0"/>
              <a:t>Purimowe</a:t>
            </a:r>
            <a:r>
              <a:rPr lang="pl-PL" sz="1800" dirty="0" smtClean="0"/>
              <a:t> przygotowane przez grupę religioznawców i kulturoznawców w ramach projektu edukacyjnego „Śladami Żydów na Górnym </a:t>
            </a:r>
            <a:r>
              <a:rPr lang="pl-PL" sz="1800" dirty="0" smtClean="0"/>
              <a:t>Śląsku.”. Pod patronatem GWŻ w Katowicach. Organizatorzy :M. Mazur-Zając, J. </a:t>
            </a:r>
            <a:r>
              <a:rPr lang="pl-PL" sz="1800" dirty="0" err="1" smtClean="0"/>
              <a:t>Hachulla</a:t>
            </a:r>
            <a:r>
              <a:rPr lang="pl-PL" sz="1800" dirty="0" smtClean="0"/>
              <a:t>, A. Jędrzejak .</a:t>
            </a:r>
            <a:endParaRPr lang="pl-PL" sz="1800" dirty="0"/>
          </a:p>
        </p:txBody>
      </p:sp>
      <p:pic>
        <p:nvPicPr>
          <p:cNvPr id="5" name="Symbol zastępczy zawartości 4" descr="Obraz 08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3050"/>
            <a:ext cx="4038600" cy="4429156"/>
          </a:xfrm>
        </p:spPr>
      </p:pic>
      <p:pic>
        <p:nvPicPr>
          <p:cNvPr id="6" name="Symbol zastępczy zawartości 5" descr="DSCF56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038600" cy="435771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800" dirty="0" smtClean="0"/>
              <a:t>W dniach 1-2 kwietnia 2008 młodzież realizująca projekt </a:t>
            </a:r>
            <a:r>
              <a:rPr lang="pl-PL" sz="1800" dirty="0" err="1" smtClean="0"/>
              <a:t>InterEol</a:t>
            </a:r>
            <a:r>
              <a:rPr lang="pl-PL" sz="1800" dirty="0" smtClean="0"/>
              <a:t> „Śladami Żydów na Górnym Śląsku.” ma warsztatach zorganizowanych przez Stowarzyszenie „</a:t>
            </a:r>
            <a:r>
              <a:rPr lang="pl-PL" sz="1800" dirty="0" err="1" smtClean="0"/>
              <a:t>Czulent</a:t>
            </a:r>
            <a:r>
              <a:rPr lang="pl-PL" sz="1800" dirty="0" smtClean="0"/>
              <a:t>” na Kazimierzu. </a:t>
            </a:r>
            <a:r>
              <a:rPr lang="pl-PL" sz="1800" dirty="0" smtClean="0"/>
              <a:t> </a:t>
            </a:r>
            <a:r>
              <a:rPr lang="pl-PL" sz="1800" dirty="0" smtClean="0"/>
              <a:t>W czasie warsztatów wysłuchaliśmy  wykładu o  żydowskich świętach i tradycjach i zwyczajach w żydowskiej rodzinie, nauczyliśmy się kilka układów tanecznych oraz  dwóch pieśni w jidysz.</a:t>
            </a:r>
            <a:endParaRPr lang="pl-PL" sz="1800" dirty="0"/>
          </a:p>
        </p:txBody>
      </p:sp>
      <p:pic>
        <p:nvPicPr>
          <p:cNvPr id="5" name="Symbol zastępczy zawartości 4" descr="P40201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364"/>
            <a:ext cx="4038600" cy="4357718"/>
          </a:xfrm>
        </p:spPr>
      </p:pic>
      <p:pic>
        <p:nvPicPr>
          <p:cNvPr id="6" name="Symbol zastępczy zawartości 5" descr="P40202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8802"/>
            <a:ext cx="4038600" cy="428628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„Skrzypek na dachu.”</a:t>
            </a:r>
            <a:endParaRPr lang="pl-PL" dirty="0"/>
          </a:p>
        </p:txBody>
      </p:sp>
      <p:pic>
        <p:nvPicPr>
          <p:cNvPr id="9" name="Symbol zastępczy obrazu 8" descr="DSC0629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612774"/>
            <a:ext cx="7429552" cy="4173547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l-PL" dirty="0" smtClean="0"/>
              <a:t>8 kwietnia 2008 roku młodzież z czwartego gimnazjum w Czerwionce  miała przyjemność obejrzeć w Teatrze Rozrywki w Chorzowie- musical "Skrzypek na dachu". Mimo iż spektakl  grany jest od 1993 roku nadal cieszy się ogromną popularnością.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21 maja 2008 roku p. M. Mazur- Zając przeprowadziła na kirkucie w Wielowsi  warsztaty poświecone tradycjom żydowskiego pochówku i symbolice nagrobnej.</a:t>
            </a:r>
            <a:endParaRPr lang="pl-PL" sz="18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Odczytujemy symbole ….</a:t>
            </a:r>
            <a:endParaRPr lang="pl-PL" dirty="0"/>
          </a:p>
        </p:txBody>
      </p:sp>
      <p:pic>
        <p:nvPicPr>
          <p:cNvPr id="10" name="Symbol zastępczy zawartości 9" descr="100_238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2357430"/>
            <a:ext cx="4071966" cy="3643337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Pracujemy metodą frotażu.</a:t>
            </a:r>
            <a:endParaRPr lang="pl-PL" dirty="0"/>
          </a:p>
        </p:txBody>
      </p:sp>
      <p:pic>
        <p:nvPicPr>
          <p:cNvPr id="11" name="Symbol zastępczy zawartości 10" descr="100_238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2357430"/>
            <a:ext cx="3929090" cy="36433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2100"/>
          </a:xfrm>
        </p:spPr>
        <p:txBody>
          <a:bodyPr>
            <a:normAutofit/>
          </a:bodyPr>
          <a:lstStyle/>
          <a:p>
            <a:r>
              <a:rPr lang="pl-PL" sz="1600" dirty="0" smtClean="0"/>
              <a:t>Warsztaty tańca żydowskiego i izraelskiego - 7 września 2007 roku w Katowicach w Górnośląskim Centrum Kultury, w ramach XIV Europejskich Dni Dziedzictwa w województwie śląskim. </a:t>
            </a:r>
            <a:br>
              <a:rPr lang="pl-PL" sz="1600" dirty="0" smtClean="0"/>
            </a:br>
            <a:r>
              <a:rPr lang="pl-PL" sz="1600" dirty="0" smtClean="0"/>
              <a:t>Zajęcia poprowadziła pani Kinga </a:t>
            </a:r>
            <a:r>
              <a:rPr lang="pl-PL" sz="1600" dirty="0" err="1" smtClean="0"/>
              <a:t>Babiuch</a:t>
            </a:r>
            <a:r>
              <a:rPr lang="pl-PL" sz="1600" dirty="0" smtClean="0"/>
              <a:t> z Krakowa. Podczas warsztatów nauczyliśmy się trzech tańców. Pierwszy nawiązywał do przejścia przez pustynię i M. Czerwone, drugi związany był z wodą, natomiast historia trzeciego tańca związana jest z Jemenem.</a:t>
            </a:r>
            <a:endParaRPr lang="pl-PL" sz="1600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„Przejście przez Morze Czerwone.”</a:t>
            </a:r>
            <a:endParaRPr lang="pl-PL" sz="2000" dirty="0"/>
          </a:p>
        </p:txBody>
      </p:sp>
      <p:pic>
        <p:nvPicPr>
          <p:cNvPr id="7" name="Symbol zastępczy zawartości 6" descr="DSCF33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16" name="Symbol zastępczy tekstu 1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1600" dirty="0" smtClean="0"/>
              <a:t>Od prawej : Edyta, Marcelina, Kamil, Bartek..</a:t>
            </a:r>
            <a:endParaRPr lang="pl-PL" sz="1600" dirty="0"/>
          </a:p>
        </p:txBody>
      </p:sp>
      <p:pic>
        <p:nvPicPr>
          <p:cNvPr id="8" name="Symbol zastępczy zawartości 7" descr="DSCF337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Symbol zastępczy obrazu 10" descr="_IGP0120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67" r="5667"/>
          <a:stretch>
            <a:fillRect/>
          </a:stretch>
        </p:blipFill>
        <p:spPr>
          <a:xfrm>
            <a:off x="914400" y="612774"/>
            <a:ext cx="7443814" cy="4745051"/>
          </a:xfrm>
        </p:spPr>
      </p:pic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>
          <a:xfrm>
            <a:off x="1792288" y="5643578"/>
            <a:ext cx="5486400" cy="528622"/>
          </a:xfrm>
        </p:spPr>
        <p:txBody>
          <a:bodyPr/>
          <a:lstStyle/>
          <a:p>
            <a:r>
              <a:rPr lang="pl-PL" dirty="0" smtClean="0"/>
              <a:t>Zdjęcia wykorzystane w prezentacji pochodzą ze zbiorów prywatnych M. Mazur-Zając, Klaudii Szostok, Bartłomieja Radwana, Marceliny Blindy.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Do </a:t>
            </a:r>
            <a:r>
              <a:rPr lang="pl-PL" dirty="0" err="1" smtClean="0"/>
              <a:t>zobaczenia</a:t>
            </a:r>
            <a:r>
              <a:rPr lang="pl-PL" dirty="0" err="1" smtClean="0">
                <a:sym typeface="Wingdings" pitchFamily="2" charset="2"/>
              </a:rPr>
              <a:t></a:t>
            </a:r>
            <a:r>
              <a:rPr lang="pl-PL" dirty="0" smtClean="0">
                <a:sym typeface="Wingdings" pitchFamily="2" charset="2"/>
              </a:rPr>
              <a:t>))</a:t>
            </a:r>
            <a:endParaRPr lang="pl-PL" dirty="0"/>
          </a:p>
        </p:txBody>
      </p:sp>
      <p:pic>
        <p:nvPicPr>
          <p:cNvPr id="10" name="Symbol zastępczy obrazu 9" descr="_IGP0131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222" r="4222"/>
          <a:stretch>
            <a:fillRect/>
          </a:stretch>
        </p:blipFill>
        <p:spPr/>
      </p:pic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dirty="0" smtClean="0"/>
              <a:t>Podziękowania  dla Fundacji Ochrony Dziedzictwa Żydowskiego za  owocną współpracę w roku szkolnym 2007/2008  składa młodzież z Gimnazjum nr 4 w Czerwionce z opiekunami.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Prezentację wykonała :</a:t>
            </a:r>
            <a:endParaRPr lang="pl-PL" dirty="0"/>
          </a:p>
        </p:txBody>
      </p:sp>
      <p:pic>
        <p:nvPicPr>
          <p:cNvPr id="5" name="Symbol zastępczy obrazu 4" descr="DSCF576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Małgorzata Mazur- </a:t>
            </a:r>
            <a:r>
              <a:rPr lang="pl-PL" dirty="0" smtClean="0">
                <a:solidFill>
                  <a:schemeClr val="bg1"/>
                </a:solidFill>
              </a:rPr>
              <a:t>Prezentację wykonała: Małgorzata Mazur -</a:t>
            </a:r>
            <a:r>
              <a:rPr lang="pl-PL" dirty="0" err="1" smtClean="0">
                <a:solidFill>
                  <a:schemeClr val="bg1"/>
                </a:solidFill>
              </a:rPr>
              <a:t>Zając.</a:t>
            </a:r>
            <a:r>
              <a:rPr lang="pl-PL" dirty="0" err="1" smtClean="0"/>
              <a:t>Zając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DSCF3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429000"/>
            <a:ext cx="3500462" cy="2857520"/>
          </a:xfrm>
          <a:prstGeom prst="rect">
            <a:avLst/>
          </a:prstGeom>
        </p:spPr>
      </p:pic>
      <p:pic>
        <p:nvPicPr>
          <p:cNvPr id="8" name="Obraz 7" descr="DSCF46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5728"/>
            <a:ext cx="4143404" cy="2928958"/>
          </a:xfrm>
          <a:prstGeom prst="rect">
            <a:avLst/>
          </a:prstGeom>
        </p:spPr>
      </p:pic>
      <p:pic>
        <p:nvPicPr>
          <p:cNvPr id="11" name="Obraz 10" descr="DSCF3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28"/>
            <a:ext cx="3500462" cy="292893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429124" y="3283527"/>
            <a:ext cx="4286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Uczniowie działający w projekcie edukacyjnym "Śladami Żydów na G. Śląsku" realizują swoje pasje artystyczne, historyczne, teatralne. Czynnie też uczestniczą w wydarzeniach kulturalnych w regionie</a:t>
            </a:r>
          </a:p>
          <a:p>
            <a:pPr algn="ctr"/>
            <a:r>
              <a:rPr lang="pl-PL" sz="2000" b="1" dirty="0" smtClean="0"/>
              <a:t>Na wystawie fotografii Piotra </a:t>
            </a:r>
            <a:r>
              <a:rPr lang="pl-PL" sz="2000" b="1" dirty="0" err="1" smtClean="0"/>
              <a:t>Piluka</a:t>
            </a:r>
            <a:r>
              <a:rPr lang="pl-PL" sz="2000" b="1" dirty="0" smtClean="0"/>
              <a:t> ”Ślady  żydowskie w Pszczynie.”</a:t>
            </a:r>
            <a:endParaRPr lang="pl-PL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3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357166"/>
            <a:ext cx="3700059" cy="2857496"/>
          </a:xfrm>
          <a:prstGeom prst="rect">
            <a:avLst/>
          </a:prstGeom>
        </p:spPr>
      </p:pic>
      <p:pic>
        <p:nvPicPr>
          <p:cNvPr id="3" name="Obraz 2" descr="DSCF3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29000"/>
            <a:ext cx="4168053" cy="3041073"/>
          </a:xfrm>
          <a:prstGeom prst="rect">
            <a:avLst/>
          </a:prstGeom>
        </p:spPr>
      </p:pic>
      <p:pic>
        <p:nvPicPr>
          <p:cNvPr id="4" name="Obraz 3" descr="DSCF34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2509"/>
            <a:ext cx="4286280" cy="288217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28596" y="3643314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Warsztaty historyczne na kirkucie w Katowicach.</a:t>
            </a:r>
            <a:endParaRPr lang="pl-PL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3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00438"/>
            <a:ext cx="3929090" cy="2928958"/>
          </a:xfrm>
          <a:prstGeom prst="rect">
            <a:avLst/>
          </a:prstGeom>
        </p:spPr>
      </p:pic>
      <p:pic>
        <p:nvPicPr>
          <p:cNvPr id="3" name="Obraz 2" descr="DSCF3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28605"/>
            <a:ext cx="4071966" cy="2786082"/>
          </a:xfrm>
          <a:prstGeom prst="rect">
            <a:avLst/>
          </a:prstGeom>
        </p:spPr>
      </p:pic>
      <p:pic>
        <p:nvPicPr>
          <p:cNvPr id="4" name="Obraz 3" descr="DSCF3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5" y="3546764"/>
            <a:ext cx="4052886" cy="288263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57158" y="428604"/>
            <a:ext cx="400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Grupy: kulturoznawców i dziennikarzy 7 września 2007 roku wzięły udział w warsztatach z wycinanki żydowskiej prowadzonych przez panią Monikę Krajewską, w ramach projektu "Śladami Żydów na Górnym Śląsku.”</a:t>
            </a:r>
            <a:endParaRPr lang="pl-PL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84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3157566" cy="3644632"/>
          </a:xfrm>
          <a:prstGeom prst="rect">
            <a:avLst/>
          </a:prstGeom>
        </p:spPr>
      </p:pic>
      <p:pic>
        <p:nvPicPr>
          <p:cNvPr id="3" name="Obraz 2" descr="84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28604"/>
            <a:ext cx="4405310" cy="2857520"/>
          </a:xfrm>
          <a:prstGeom prst="rect">
            <a:avLst/>
          </a:prstGeom>
        </p:spPr>
      </p:pic>
      <p:pic>
        <p:nvPicPr>
          <p:cNvPr id="4" name="Obraz 3" descr="84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9" y="3527281"/>
            <a:ext cx="4481946" cy="290211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14282" y="4197928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Książnice-</a:t>
            </a:r>
            <a:r>
              <a:rPr lang="pl-PL" dirty="0" smtClean="0"/>
              <a:t> to śląska wieś, przez którą w styczniu 1945 roku przeszedł transport ewakuowanych więźniów z obozu koncentracyjnego w Auschwitz –Birkenau. Miejsce- udanej akcji ucieczki więźniów z konwoju. We IX 2007 r.  młodzież z klas trzecich postanowiła odtworzyć szlak ucieczki więźniów posługując się tekstami źródłowymi.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599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428604"/>
            <a:ext cx="2612045" cy="2924196"/>
          </a:xfrm>
          <a:prstGeom prst="rect">
            <a:avLst/>
          </a:prstGeom>
        </p:spPr>
      </p:pic>
      <p:pic>
        <p:nvPicPr>
          <p:cNvPr id="3" name="Obraz 2" descr="DSCF47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57167"/>
            <a:ext cx="4595226" cy="3143271"/>
          </a:xfrm>
          <a:prstGeom prst="rect">
            <a:avLst/>
          </a:prstGeom>
        </p:spPr>
      </p:pic>
      <p:pic>
        <p:nvPicPr>
          <p:cNvPr id="4" name="Obraz 3" descr="DSCF47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86190"/>
            <a:ext cx="3921124" cy="279169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429124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00562" y="3786190"/>
            <a:ext cx="43577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18 IX 2007 r. w Katolickim Centrum Edukacji Młodzieży KANA w Gliwicach, odbyła się konferencja podsumowująca trzyletni projekt: </a:t>
            </a:r>
            <a:r>
              <a:rPr lang="pl-PL" sz="1600" dirty="0" err="1" smtClean="0"/>
              <a:t>InterEOL</a:t>
            </a:r>
            <a:r>
              <a:rPr lang="pl-PL" sz="1600" dirty="0" smtClean="0"/>
              <a:t>; Edukacja Interkulturowa </a:t>
            </a:r>
            <a:r>
              <a:rPr lang="pl-PL" sz="1600" dirty="0" err="1" smtClean="0"/>
              <a:t>OnLine</a:t>
            </a:r>
            <a:r>
              <a:rPr lang="pl-PL" sz="1600" dirty="0" smtClean="0"/>
              <a:t>. Konferencje połączono z  wręczeniem  nagród dla szkół uczestniczących w konkursie "Europejski wymiar dziedzictwa kulturowego regionu</a:t>
            </a:r>
            <a:r>
              <a:rPr lang="pl-PL" dirty="0" smtClean="0"/>
              <a:t>".  </a:t>
            </a:r>
          </a:p>
          <a:p>
            <a:r>
              <a:rPr lang="pl-PL" dirty="0" smtClean="0"/>
              <a:t>G-4</a:t>
            </a:r>
            <a:r>
              <a:rPr lang="pl-PL" sz="1600" dirty="0" smtClean="0"/>
              <a:t>zajęło I miejsce w tym  konkursie  z projektem edukacyjnym „Śladami Żydów na Górnym Śląsku.”</a:t>
            </a:r>
            <a:endParaRPr lang="pl-PL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4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7"/>
            <a:ext cx="2643206" cy="3302599"/>
          </a:xfrm>
          <a:prstGeom prst="rect">
            <a:avLst/>
          </a:prstGeom>
        </p:spPr>
      </p:pic>
      <p:pic>
        <p:nvPicPr>
          <p:cNvPr id="3" name="Obraz 2" descr="DSCF4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85728"/>
            <a:ext cx="4857752" cy="3330308"/>
          </a:xfrm>
          <a:prstGeom prst="rect">
            <a:avLst/>
          </a:prstGeom>
        </p:spPr>
      </p:pic>
      <p:pic>
        <p:nvPicPr>
          <p:cNvPr id="4" name="Obraz 3" descr="DSCF4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441" y="3714752"/>
            <a:ext cx="4000528" cy="292895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714876" y="3714752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X 2007 -Warsztaty  wycinanki żydowskiej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Przeprowadzone dla klas III A i III B.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Przeprowadziła M. Mazur-Zając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4267202" cy="3529016"/>
          </a:xfrm>
          <a:prstGeom prst="rect">
            <a:avLst/>
          </a:prstGeom>
        </p:spPr>
      </p:pic>
      <p:pic>
        <p:nvPicPr>
          <p:cNvPr id="3" name="Obraz 2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00174"/>
            <a:ext cx="4329101" cy="421484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14282" y="3929066"/>
            <a:ext cx="4143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25 X 2007- gościliśmy ekipę TVP Wrocław, która kręciła materiał do filmu „Żydzi górnośląscy.” w ramach cyklu „Kowalski  i Schmidt.”</a:t>
            </a:r>
            <a:endParaRPr lang="pl-PL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760</Words>
  <Application>Microsoft Office PowerPoint</Application>
  <PresentationFormat>Pokaz na ekranie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Zapraszamy na</vt:lpstr>
      <vt:lpstr>Warsztaty tańca żydowskiego i izraelskiego - 7 września 2007 roku w Katowicach w Górnośląskim Centrum Kultury, w ramach XIV Europejskich Dni Dziedzictwa w województwie śląskim.  Zajęcia poprowadziła pani Kinga Babiuch z Krakowa. Podczas warsztatów nauczyliśmy się trzech tańców. Pierwszy nawiązywał do przejścia przez pustynię i M. Czerwone, drugi związany był z wodą, natomiast historia trzeciego tańca związana jest z Jemenem.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Konkurs plastyczny</vt:lpstr>
      <vt:lpstr>19 luty 2008- z wizytą na Gminie Wyznaniowej Żydowskiej w Katowicach.</vt:lpstr>
      <vt:lpstr>11 marca 2008 r. w G-4 w Czerwionce odbyło się Spotkanie Purimowe przygotowane przez grupę religioznawców i kulturoznawców w ramach projektu edukacyjnego „Śladami Żydów na Górnym Śląsku.”. Pod patronatem GWŻ w Katowicach. Organizatorzy :M. Mazur-Zając, J. Hachulla, A. Jędrzejak .</vt:lpstr>
      <vt:lpstr>W dniach 1-2 kwietnia 2008 młodzież realizująca projekt InterEol „Śladami Żydów na Górnym Śląsku.” ma warsztatach zorganizowanych przez Stowarzyszenie „Czulent” na Kazimierzu.  W czasie warsztatów wysłuchaliśmy  wykładu o  żydowskich świętach i tradycjach i zwyczajach w żydowskiej rodzinie, nauczyliśmy się kilka układów tanecznych oraz  dwóch pieśni w jidysz.</vt:lpstr>
      <vt:lpstr>„Skrzypek na dachu.”</vt:lpstr>
      <vt:lpstr>21 maja 2008 roku p. M. Mazur- Zając przeprowadziła na kirkucie w Wielowsi  warsztaty poświecone tradycjom żydowskiego pochówku i symbolice nagrobnej.</vt:lpstr>
      <vt:lpstr>Slajd 20</vt:lpstr>
      <vt:lpstr>Do zobaczenia))</vt:lpstr>
      <vt:lpstr>Prezentację wykonała :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***</dc:creator>
  <cp:lastModifiedBy>***</cp:lastModifiedBy>
  <cp:revision>42</cp:revision>
  <dcterms:created xsi:type="dcterms:W3CDTF">2008-03-09T10:36:47Z</dcterms:created>
  <dcterms:modified xsi:type="dcterms:W3CDTF">2008-06-07T18:58:01Z</dcterms:modified>
</cp:coreProperties>
</file>